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66" r:id="rId4"/>
    <p:sldId id="268" r:id="rId5"/>
    <p:sldId id="269" r:id="rId6"/>
    <p:sldId id="270" r:id="rId7"/>
    <p:sldId id="272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73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7400"/>
    <a:srgbClr val="C33913"/>
    <a:srgbClr val="206882"/>
    <a:srgbClr val="2881A0"/>
    <a:srgbClr val="008E40"/>
    <a:srgbClr val="4E26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25E0-F3E7-4965-8D8E-B0EC6C38512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7A7E1-9EE3-4B32-9E80-B336C864E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16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A7E1-9EE3-4B32-9E80-B336C864EA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A7E1-9EE3-4B32-9E80-B336C864EA6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7772400" cy="1829761"/>
          </a:xfrm>
        </p:spPr>
        <p:txBody>
          <a:bodyPr/>
          <a:lstStyle/>
          <a:p>
            <a:r>
              <a:rPr lang="ru-RU" b="1" i="1" dirty="0" smtClean="0">
                <a:latin typeface="Constantia" pitchFamily="18" charset="0"/>
              </a:rPr>
              <a:t>ГУЗ «Петровск-Забайкальская ЦРБ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14752"/>
            <a:ext cx="8062912" cy="253841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206882"/>
                </a:solidFill>
              </a:rPr>
              <a:t>Главный врач </a:t>
            </a:r>
          </a:p>
          <a:p>
            <a:r>
              <a:rPr lang="ru-RU" sz="3200" b="1" i="1" dirty="0" smtClean="0">
                <a:solidFill>
                  <a:srgbClr val="206882"/>
                </a:solidFill>
              </a:rPr>
              <a:t>Цыдыпов Цыден Цыдендоржиевич</a:t>
            </a:r>
            <a:endParaRPr lang="ru-RU" b="1" i="1" dirty="0">
              <a:solidFill>
                <a:srgbClr val="206882"/>
              </a:solidFill>
            </a:endParaRPr>
          </a:p>
        </p:txBody>
      </p:sp>
      <p:pic>
        <p:nvPicPr>
          <p:cNvPr id="22530" name="Picture 2" descr="https://kz.otyrar.kz/wp-content/uploads/2015/09/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0" y="260648"/>
            <a:ext cx="2204865" cy="2520280"/>
          </a:xfrm>
          <a:prstGeom prst="rect">
            <a:avLst/>
          </a:prstGeom>
          <a:noFill/>
          <a:effectLst>
            <a:outerShdw blurRad="1270000" sx="103000" sy="103000" algn="ctr" rotWithShape="0">
              <a:srgbClr val="000000">
                <a:alpha val="49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75000"/>
              </a:schemeClr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Петровск – Забайкальская ЦРБ: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193 койки круглосуточного пребывания,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48 коек дневного пребывания при стационаре,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амбулаторно-поликлиническое учреждение района с мощностью 1050 посещений в смену.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5 участковых больниц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15 ФАП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i="1" dirty="0" smtClean="0">
                <a:solidFill>
                  <a:srgbClr val="FF0000"/>
                </a:solidFill>
                <a:latin typeface="Constantia" pitchFamily="18" charset="0"/>
              </a:rPr>
              <a:t>Структура ГУЗ «Петровск-Забайкальская ЦРБ»</a:t>
            </a:r>
            <a:endParaRPr lang="ru-RU" sz="26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87379" cy="232774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1000" sy="101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869160"/>
            <a:ext cx="3104325" cy="1747796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7" name="Picture 2" descr="C:\Documents and Settings\zZz\Мои документы\Загрузки\больница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077072"/>
            <a:ext cx="3106986" cy="21161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Оказание помощи пациентам в соответствии с программой государственных гарантий в рамках обязательного медицинского страхования.</a:t>
            </a:r>
          </a:p>
          <a:p>
            <a:pPr algn="ctr"/>
            <a:r>
              <a:rPr lang="ru-RU" dirty="0" smtClean="0"/>
              <a:t>В рамках Добровольного медицинского страхования через ведущие страховые компании. </a:t>
            </a:r>
          </a:p>
          <a:p>
            <a:pPr algn="ctr"/>
            <a:r>
              <a:rPr lang="ru-RU" dirty="0" smtClean="0"/>
              <a:t>Оказание платных медицинских услуг населению.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Виды медицинского обслуживания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Терапевтическое(с неврологическими койками)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Хирургическое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Детское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Родильное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Инфекционное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Психоневрологическое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</a:rPr>
              <a:t>Стационарную помощь оказывают следующие отделения: </a:t>
            </a:r>
            <a:r>
              <a:rPr lang="ru-RU" sz="4400" dirty="0" smtClean="0">
                <a:latin typeface="Arial" charset="0"/>
              </a:rPr>
              <a:t/>
            </a:r>
            <a:br>
              <a:rPr lang="ru-RU" sz="4400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Picture 2" descr="D:\фото смолина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096344" cy="2454882"/>
          </a:xfrm>
          <a:prstGeom prst="rect">
            <a:avLst/>
          </a:prstGeom>
          <a:noFill/>
        </p:spPr>
      </p:pic>
      <p:pic>
        <p:nvPicPr>
          <p:cNvPr id="5" name="Рисунок 4" descr="DSCN2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509120"/>
            <a:ext cx="3212968" cy="2088232"/>
          </a:xfrm>
          <a:prstGeom prst="rect">
            <a:avLst/>
          </a:prstGeom>
        </p:spPr>
      </p:pic>
      <p:pic>
        <p:nvPicPr>
          <p:cNvPr id="6" name="Рисунок 5" descr="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509120"/>
            <a:ext cx="3063822" cy="21588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090" cy="178595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effectLst/>
                <a:latin typeface="Constantia" pitchFamily="18" charset="0"/>
              </a:rPr>
              <a:t>С 2014 г на базе ЦРБ функционирует травмацентр 2 уровня, оснащенный современным оборудованием, в т.ч. компьютерным томографом.</a:t>
            </a:r>
            <a:endParaRPr lang="ru-RU" sz="2800" i="1" dirty="0">
              <a:effectLst/>
              <a:latin typeface="Constantia" pitchFamily="18" charset="0"/>
            </a:endParaRPr>
          </a:p>
        </p:txBody>
      </p:sp>
      <p:pic>
        <p:nvPicPr>
          <p:cNvPr id="4" name="Содержимое 3" descr="8f70836621a56d9be94bbfddd45960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00507" cy="3000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14300"/>
            <a:bevelB w="114300" h="114300"/>
          </a:sp3d>
        </p:spPr>
      </p:pic>
      <p:pic>
        <p:nvPicPr>
          <p:cNvPr id="5" name="Рисунок 4" descr="DSCN1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452" y="3214686"/>
            <a:ext cx="4378507" cy="3427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6850" h="139700"/>
            <a:bevelB w="127000" prst="rible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328" y="500063"/>
            <a:ext cx="7287344" cy="550703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с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4000496" cy="26669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15304" cy="1714512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effectLst/>
                <a:latin typeface="Constantia" pitchFamily="18" charset="0"/>
              </a:rPr>
              <a:t>С декабря 2016г открыто Первичное сосудистое отделение для оказания помощи больным кардиологического и неврологического профиля.</a:t>
            </a:r>
            <a:endParaRPr lang="ru-RU" sz="2800" b="0" dirty="0">
              <a:effectLst/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4002114" cy="23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637504" cy="272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3643338" cy="23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28600" y="332656"/>
            <a:ext cx="9972600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Список вакансий/</a:t>
            </a:r>
            <a:r>
              <a:rPr lang="ru-RU" sz="35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зар.плата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196752"/>
            <a:ext cx="70567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007400"/>
                </a:solidFill>
              </a:rPr>
              <a:t>Участковая больница с.Малета: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врач-терапевт – 35 900,00</a:t>
            </a:r>
          </a:p>
          <a:p>
            <a:endParaRPr lang="ru-RU" b="1" i="1" dirty="0" smtClean="0">
              <a:solidFill>
                <a:srgbClr val="007400"/>
              </a:solidFill>
            </a:endParaRPr>
          </a:p>
          <a:p>
            <a:r>
              <a:rPr lang="ru-RU" b="1" i="1" dirty="0" smtClean="0">
                <a:solidFill>
                  <a:srgbClr val="007400"/>
                </a:solidFill>
              </a:rPr>
              <a:t>Женская консультация:</a:t>
            </a:r>
          </a:p>
          <a:p>
            <a:r>
              <a:rPr lang="ru-RU" i="1" dirty="0" smtClean="0">
                <a:solidFill>
                  <a:srgbClr val="007400"/>
                </a:solidFill>
              </a:rPr>
              <a:t> -врач-акушер-гинеколог  - 35 900,00</a:t>
            </a:r>
          </a:p>
          <a:p>
            <a:endParaRPr lang="ru-RU" i="1" dirty="0" smtClean="0">
              <a:solidFill>
                <a:srgbClr val="007400"/>
              </a:solidFill>
            </a:endParaRPr>
          </a:p>
          <a:p>
            <a:r>
              <a:rPr lang="ru-RU" i="1" dirty="0" smtClean="0">
                <a:solidFill>
                  <a:srgbClr val="007400"/>
                </a:solidFill>
              </a:rPr>
              <a:t> </a:t>
            </a:r>
            <a:r>
              <a:rPr lang="ru-RU" b="1" i="1" dirty="0" smtClean="0">
                <a:solidFill>
                  <a:srgbClr val="007400"/>
                </a:solidFill>
              </a:rPr>
              <a:t>Детское отделение:</a:t>
            </a:r>
          </a:p>
          <a:p>
            <a:r>
              <a:rPr lang="ru-RU" i="1" dirty="0" smtClean="0">
                <a:solidFill>
                  <a:srgbClr val="007400"/>
                </a:solidFill>
              </a:rPr>
              <a:t>- заведующий отделением - врач-педиатр,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врач-неонатолог – 46 400,00</a:t>
            </a:r>
          </a:p>
          <a:p>
            <a:pPr>
              <a:buFontTx/>
              <a:buChar char="-"/>
            </a:pPr>
            <a:endParaRPr lang="ru-RU" i="1" dirty="0" smtClean="0">
              <a:solidFill>
                <a:srgbClr val="007400"/>
              </a:solidFill>
            </a:endParaRPr>
          </a:p>
          <a:p>
            <a:r>
              <a:rPr lang="ru-RU" b="1" i="1" dirty="0" smtClean="0">
                <a:solidFill>
                  <a:srgbClr val="007400"/>
                </a:solidFill>
              </a:rPr>
              <a:t>Акушерское отделение: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врач-акушер-гинеколог  </a:t>
            </a:r>
            <a:r>
              <a:rPr lang="ru-RU" i="1" dirty="0" smtClean="0">
                <a:solidFill>
                  <a:srgbClr val="007400"/>
                </a:solidFill>
              </a:rPr>
              <a:t>- 42 900,00</a:t>
            </a:r>
          </a:p>
          <a:p>
            <a:pPr>
              <a:buFontTx/>
              <a:buChar char="-"/>
            </a:pPr>
            <a:endParaRPr lang="ru-RU" i="1" dirty="0" smtClean="0">
              <a:solidFill>
                <a:srgbClr val="005400"/>
              </a:solidFill>
            </a:endParaRPr>
          </a:p>
          <a:p>
            <a:r>
              <a:rPr lang="ru-RU" b="1" i="1" dirty="0" smtClean="0">
                <a:solidFill>
                  <a:srgbClr val="005400"/>
                </a:solidFill>
              </a:rPr>
              <a:t>Терапевтическое отделение:</a:t>
            </a:r>
          </a:p>
          <a:p>
            <a:r>
              <a:rPr lang="ru-RU" i="1" dirty="0" smtClean="0">
                <a:solidFill>
                  <a:srgbClr val="005400"/>
                </a:solidFill>
              </a:rPr>
              <a:t>-врач-невролог – 41 255,00</a:t>
            </a:r>
          </a:p>
          <a:p>
            <a:endParaRPr lang="ru-RU" i="1" dirty="0" smtClean="0">
              <a:solidFill>
                <a:srgbClr val="007400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rgbClr val="007400"/>
              </a:solidFill>
            </a:endParaRPr>
          </a:p>
          <a:p>
            <a:pPr>
              <a:buFontTx/>
              <a:buChar char="-"/>
            </a:pPr>
            <a:endParaRPr lang="ru-RU" sz="1600" i="1" dirty="0" smtClean="0">
              <a:solidFill>
                <a:srgbClr val="007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198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332656"/>
            <a:ext cx="9683552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Список вакансий/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зар.плата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980728"/>
            <a:ext cx="585448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5400"/>
                </a:solidFill>
              </a:rPr>
              <a:t>Участковая больница с.Хохотуй:</a:t>
            </a:r>
            <a:r>
              <a:rPr lang="ru-RU" dirty="0" smtClean="0">
                <a:solidFill>
                  <a:srgbClr val="005400"/>
                </a:solidFill>
              </a:rPr>
              <a:t> 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5400"/>
                </a:solidFill>
              </a:rPr>
              <a:t>врач общей практики</a:t>
            </a:r>
            <a:r>
              <a:rPr lang="ru-RU" dirty="0">
                <a:solidFill>
                  <a:srgbClr val="005400"/>
                </a:solidFill>
              </a:rPr>
              <a:t> </a:t>
            </a:r>
            <a:r>
              <a:rPr lang="ru-RU" dirty="0" smtClean="0">
                <a:solidFill>
                  <a:srgbClr val="005400"/>
                </a:solidFill>
              </a:rPr>
              <a:t>– 38 900,00</a:t>
            </a:r>
          </a:p>
          <a:p>
            <a:endParaRPr lang="ru-RU" sz="1000" dirty="0" smtClean="0">
              <a:solidFill>
                <a:srgbClr val="005400"/>
              </a:solidFill>
            </a:endParaRPr>
          </a:p>
          <a:p>
            <a:r>
              <a:rPr lang="ru-RU" b="1" dirty="0" smtClean="0">
                <a:solidFill>
                  <a:srgbClr val="005400"/>
                </a:solidFill>
              </a:rPr>
              <a:t>Центральная поликлиника: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5400"/>
                </a:solidFill>
              </a:rPr>
              <a:t>врач травматолог – 35 500,00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5400"/>
                </a:solidFill>
              </a:rPr>
              <a:t>врач-</a:t>
            </a:r>
            <a:r>
              <a:rPr lang="ru-RU" dirty="0" err="1" smtClean="0">
                <a:solidFill>
                  <a:srgbClr val="005400"/>
                </a:solidFill>
              </a:rPr>
              <a:t>эндоскопист</a:t>
            </a:r>
            <a:r>
              <a:rPr lang="ru-RU" dirty="0" smtClean="0">
                <a:solidFill>
                  <a:srgbClr val="005400"/>
                </a:solidFill>
              </a:rPr>
              <a:t> – 35 500,00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5400"/>
                </a:solidFill>
              </a:rPr>
              <a:t>врач-фтизиатр – 38 200,00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5400"/>
                </a:solidFill>
              </a:rPr>
              <a:t>врач функциональной диагностики – 35 500,00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5400"/>
                </a:solidFill>
              </a:rPr>
              <a:t>врач-</a:t>
            </a:r>
            <a:r>
              <a:rPr lang="ru-RU" dirty="0" err="1" smtClean="0">
                <a:solidFill>
                  <a:srgbClr val="005400"/>
                </a:solidFill>
              </a:rPr>
              <a:t>дерматовенеролог</a:t>
            </a:r>
            <a:r>
              <a:rPr lang="ru-RU" dirty="0" smtClean="0">
                <a:solidFill>
                  <a:srgbClr val="005400"/>
                </a:solidFill>
              </a:rPr>
              <a:t> – 35 500,00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5400"/>
                </a:solidFill>
              </a:rPr>
              <a:t>врач-инфекционист – 35 500,00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rgbClr val="005400"/>
              </a:solidFill>
            </a:endParaRPr>
          </a:p>
          <a:p>
            <a:endParaRPr lang="ru-RU" sz="800" dirty="0" smtClean="0">
              <a:solidFill>
                <a:srgbClr val="005400"/>
              </a:solidFill>
            </a:endParaRPr>
          </a:p>
          <a:p>
            <a:r>
              <a:rPr lang="ru-RU" b="1" dirty="0" smtClean="0">
                <a:solidFill>
                  <a:srgbClr val="005400"/>
                </a:solidFill>
              </a:rPr>
              <a:t>Бактериологическая лаборатория:</a:t>
            </a:r>
          </a:p>
          <a:p>
            <a:r>
              <a:rPr lang="ru-RU" dirty="0" smtClean="0">
                <a:solidFill>
                  <a:srgbClr val="005400"/>
                </a:solidFill>
              </a:rPr>
              <a:t>врач-эпидемиолог – 35 500,00</a:t>
            </a:r>
          </a:p>
          <a:p>
            <a:endParaRPr lang="ru-RU" dirty="0" smtClean="0">
              <a:solidFill>
                <a:srgbClr val="005400"/>
              </a:solidFill>
            </a:endParaRPr>
          </a:p>
          <a:p>
            <a:r>
              <a:rPr lang="ru-RU" b="1" dirty="0" smtClean="0">
                <a:solidFill>
                  <a:srgbClr val="005400"/>
                </a:solidFill>
              </a:rPr>
              <a:t>Детская поликлиника:</a:t>
            </a:r>
          </a:p>
          <a:p>
            <a:r>
              <a:rPr lang="ru-RU" dirty="0" smtClean="0">
                <a:solidFill>
                  <a:srgbClr val="005400"/>
                </a:solidFill>
              </a:rPr>
              <a:t>-врач-педиатр участковый – 35 900,00</a:t>
            </a:r>
          </a:p>
          <a:p>
            <a:r>
              <a:rPr lang="ru-RU" dirty="0" smtClean="0">
                <a:solidFill>
                  <a:srgbClr val="005400"/>
                </a:solidFill>
              </a:rPr>
              <a:t>-врач-педиатр – 35 900,00</a:t>
            </a:r>
          </a:p>
          <a:p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7400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Приглашаем молодых специалистов для работы в ГУЗ «Петровск-Забайкальская ЦРБ»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19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89184"/>
            <a:ext cx="8229600" cy="4168816"/>
          </a:xfrm>
        </p:spPr>
        <p:txBody>
          <a:bodyPr>
            <a:normAutofit/>
          </a:bodyPr>
          <a:lstStyle/>
          <a:p>
            <a:pPr lvl="0"/>
            <a:r>
              <a:rPr lang="ru-RU" sz="2600" b="1" dirty="0" smtClean="0">
                <a:latin typeface="Century Schoolbook"/>
              </a:rPr>
              <a:t>Петровск – Забайкальский район по количеству населения входит в восемь  районов Забайкальского края, в которых количество населения превышает 34 тысячи человек. Находится в западной части Забайкальского края,  граничит с Хилокском, Красночикойским районами и Республикой Бурятия (расстояние до Улан - Удэ 200 км). 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6438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9492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ru-RU" sz="2800" i="1" dirty="0" smtClean="0">
                <a:solidFill>
                  <a:srgbClr val="007400"/>
                </a:solidFill>
              </a:rPr>
              <a:t>Администрация города</a:t>
            </a:r>
          </a:p>
        </p:txBody>
      </p:sp>
      <p:pic>
        <p:nvPicPr>
          <p:cNvPr id="2" name="Picture 2" descr="C:\Users\Николай\Pictures\790953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44716" cy="4738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5373216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C33913"/>
                </a:solidFill>
              </a:rPr>
              <a:t>            </a:t>
            </a:r>
            <a:r>
              <a:rPr lang="ru-RU" i="1" dirty="0" smtClean="0">
                <a:solidFill>
                  <a:srgbClr val="C33913"/>
                </a:solidFill>
              </a:rPr>
              <a:t>Церковь</a:t>
            </a:r>
            <a:endParaRPr lang="ru-RU" i="1" dirty="0">
              <a:solidFill>
                <a:srgbClr val="C33913"/>
              </a:solidFill>
            </a:endParaRPr>
          </a:p>
        </p:txBody>
      </p:sp>
      <p:pic>
        <p:nvPicPr>
          <p:cNvPr id="2050" name="Picture 2" descr="C:\Users\Николай\Pictures\image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517232"/>
            <a:ext cx="8229600" cy="11430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3600" i="1" dirty="0" smtClean="0">
                <a:solidFill>
                  <a:srgbClr val="00B050"/>
                </a:solidFill>
              </a:rPr>
              <a:t>Дворец Культуры и Спорта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Николай\Pictures\3771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5678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229200"/>
            <a:ext cx="8229600" cy="114300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i="1" dirty="0" smtClean="0">
                <a:solidFill>
                  <a:srgbClr val="4E262F"/>
                </a:solidFill>
              </a:rPr>
              <a:t>Музей Декабристов</a:t>
            </a:r>
            <a:endParaRPr lang="ru-RU" i="1" dirty="0">
              <a:solidFill>
                <a:srgbClr val="4E262F"/>
              </a:solidFill>
            </a:endParaRPr>
          </a:p>
        </p:txBody>
      </p:sp>
      <p:pic>
        <p:nvPicPr>
          <p:cNvPr id="4098" name="Picture 2" descr="C:\Users\Николай\Pictures\5059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88640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 (Основной текст)"/>
              </a:rPr>
              <a:t>Меры социальной поддержки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633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7400"/>
                </a:solidFill>
              </a:rPr>
              <a:t>Оплата подъемных молодым специалистам в размере от 3 до </a:t>
            </a:r>
          </a:p>
          <a:p>
            <a:pPr marL="457200" indent="-457200"/>
            <a:r>
              <a:rPr lang="ru-RU" sz="2000" b="1" i="1" dirty="0" smtClean="0">
                <a:solidFill>
                  <a:srgbClr val="007400"/>
                </a:solidFill>
              </a:rPr>
              <a:t>     10 базовых  должностных окладов  </a:t>
            </a:r>
          </a:p>
          <a:p>
            <a:pPr marL="457200" indent="-457200"/>
            <a:r>
              <a:rPr lang="ru-RU" sz="2000" b="1" i="1" dirty="0" smtClean="0">
                <a:solidFill>
                  <a:srgbClr val="007400"/>
                </a:solidFill>
              </a:rPr>
              <a:t> 2. Предоставление детских дошкольных и школьных учреждений.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3. Возможность повышения квалификации и профессиональная 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    переподготовка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4. Предоставляется жилье администрацией </a:t>
            </a:r>
            <a:r>
              <a:rPr lang="ru-RU" sz="2000" b="1" i="1" dirty="0" smtClean="0">
                <a:solidFill>
                  <a:srgbClr val="007400"/>
                </a:solidFill>
              </a:rPr>
              <a:t> города  и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 </a:t>
            </a:r>
            <a:r>
              <a:rPr lang="ru-RU" sz="2000" b="1" i="1" dirty="0" smtClean="0">
                <a:solidFill>
                  <a:srgbClr val="007400"/>
                </a:solidFill>
              </a:rPr>
              <a:t>    </a:t>
            </a:r>
            <a:r>
              <a:rPr lang="ru-RU" sz="2000" b="1" i="1" dirty="0" smtClean="0">
                <a:solidFill>
                  <a:srgbClr val="007400"/>
                </a:solidFill>
              </a:rPr>
              <a:t>муниципального района </a:t>
            </a:r>
            <a:r>
              <a:rPr lang="ru-RU" sz="2000" b="1" i="1" dirty="0" smtClean="0">
                <a:solidFill>
                  <a:srgbClr val="007400"/>
                </a:solidFill>
              </a:rPr>
              <a:t>по ходатайству ЦРБ </a:t>
            </a:r>
            <a:endParaRPr lang="ru-RU" sz="2000" b="1" i="1" dirty="0" smtClean="0">
              <a:solidFill>
                <a:srgbClr val="007400"/>
              </a:solidFill>
            </a:endParaRP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 </a:t>
            </a:r>
            <a:r>
              <a:rPr lang="ru-RU" sz="2000" b="1" i="1" dirty="0" smtClean="0">
                <a:solidFill>
                  <a:srgbClr val="007400"/>
                </a:solidFill>
              </a:rPr>
              <a:t>   </a:t>
            </a:r>
            <a:r>
              <a:rPr lang="ru-RU" sz="2000" b="1" i="1" dirty="0" smtClean="0">
                <a:solidFill>
                  <a:srgbClr val="007400"/>
                </a:solidFill>
              </a:rPr>
              <a:t>в </a:t>
            </a:r>
            <a:r>
              <a:rPr lang="ru-RU" sz="2000" b="1" i="1" dirty="0" smtClean="0">
                <a:solidFill>
                  <a:srgbClr val="007400"/>
                </a:solidFill>
              </a:rPr>
              <a:t>порядке очередности</a:t>
            </a:r>
            <a:endParaRPr lang="ru-RU" sz="2000" b="1" i="1" dirty="0">
              <a:solidFill>
                <a:srgbClr val="0074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67183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64386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Первая больница  г. Петровск – Забайкальского  была запущена в эксплуатацию в 1924 году и  имела  31 койку, где работали  4 врача и 9 средних медицинских работников.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ГУЗ «Петровск-Забайкальская ЦРБ»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G:\фото\IMG_20160316_13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9698" cy="287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фото\IMG_20160316_13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810531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сегодняшний день ЦРБ представлена 4 современными корпусами, где работают 76 врачей по 43 специальностям.</a:t>
            </a:r>
          </a:p>
          <a:p>
            <a:pPr lvl="0">
              <a:defRPr/>
            </a:pPr>
            <a:endParaRPr lang="ru-RU" sz="2000" b="1" dirty="0" smtClean="0"/>
          </a:p>
          <a:p>
            <a:pPr lvl="0">
              <a:defRPr/>
            </a:pPr>
            <a:endParaRPr lang="ru-RU" sz="2000" dirty="0" smtClean="0"/>
          </a:p>
        </p:txBody>
      </p:sp>
      <p:pic>
        <p:nvPicPr>
          <p:cNvPr id="7" name="Picture 3" descr="G:\фото\IMG_20160316_130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81642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488</TotalTime>
  <Words>424</Words>
  <Application>Microsoft Office PowerPoint</Application>
  <PresentationFormat>Экран (4:3)</PresentationFormat>
  <Paragraphs>88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ГУЗ «Петровск-Забайкальская ЦРБ»</vt:lpstr>
      <vt:lpstr>Слайд 2</vt:lpstr>
      <vt:lpstr>Слайд 3</vt:lpstr>
      <vt:lpstr>            Церковь</vt:lpstr>
      <vt:lpstr>     Дворец Культуры и Спорта</vt:lpstr>
      <vt:lpstr>        Музей Декабристов</vt:lpstr>
      <vt:lpstr>Слайд 7</vt:lpstr>
      <vt:lpstr>Слайд 8</vt:lpstr>
      <vt:lpstr>ГУЗ «Петровск-Забайкальская ЦРБ» </vt:lpstr>
      <vt:lpstr>Структура ГУЗ «Петровск-Забайкальская ЦРБ»</vt:lpstr>
      <vt:lpstr>Виды медицинского обслуживания</vt:lpstr>
      <vt:lpstr> Стационарную помощь оказывают следующие отделения:  </vt:lpstr>
      <vt:lpstr>С 2014 г на базе ЦРБ функционирует травмацентр 2 уровня, оснащенный современным оборудованием, в т.ч. компьютерным томографом.</vt:lpstr>
      <vt:lpstr>Слайд 14</vt:lpstr>
      <vt:lpstr>С декабря 2016г открыто Первичное сосудистое отделение для оказания помощи больным кардиологического и неврологического профиля.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Билл ГЕЙТС</cp:lastModifiedBy>
  <cp:revision>63</cp:revision>
  <dcterms:modified xsi:type="dcterms:W3CDTF">2017-11-20T06:00:12Z</dcterms:modified>
</cp:coreProperties>
</file>